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2" r:id="rId5"/>
    <p:sldId id="263" r:id="rId6"/>
    <p:sldId id="260" r:id="rId7"/>
    <p:sldId id="259" r:id="rId8"/>
    <p:sldId id="261" r:id="rId9"/>
    <p:sldId id="265" r:id="rId10"/>
    <p:sldId id="266"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7E06D6D-3026-48B9-948E-92438C06C9CA}" type="datetimeFigureOut">
              <a:rPr lang="en-AU" smtClean="0"/>
              <a:t>16/03/2018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2FF074-9D54-489F-90CC-D7163AFB1E41}" type="slidenum">
              <a:rPr lang="en-AU" smtClean="0"/>
              <a:t>‹#›</a:t>
            </a:fld>
            <a:endParaRPr lang="en-A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E06D6D-3026-48B9-948E-92438C06C9CA}" type="datetimeFigureOut">
              <a:rPr lang="en-AU" smtClean="0"/>
              <a:t>16/03/2018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2FF074-9D54-489F-90CC-D7163AFB1E41}"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E06D6D-3026-48B9-948E-92438C06C9CA}" type="datetimeFigureOut">
              <a:rPr lang="en-AU" smtClean="0"/>
              <a:t>16/03/2018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2FF074-9D54-489F-90CC-D7163AFB1E41}"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E7E06D6D-3026-48B9-948E-92438C06C9CA}" type="datetimeFigureOut">
              <a:rPr lang="en-AU" smtClean="0"/>
              <a:t>16/03/2018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2FF074-9D54-489F-90CC-D7163AFB1E41}" type="slidenum">
              <a:rPr lang="en-AU" smtClean="0"/>
              <a:t>‹#›</a:t>
            </a:fld>
            <a:endParaRPr lang="en-AU"/>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E06D6D-3026-48B9-948E-92438C06C9CA}" type="datetimeFigureOut">
              <a:rPr lang="en-AU" smtClean="0"/>
              <a:t>16/03/2018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52FF074-9D54-489F-90CC-D7163AFB1E41}"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E7E06D6D-3026-48B9-948E-92438C06C9CA}" type="datetimeFigureOut">
              <a:rPr lang="en-AU" smtClean="0"/>
              <a:t>16/03/2018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52FF074-9D54-489F-90CC-D7163AFB1E41}"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7E06D6D-3026-48B9-948E-92438C06C9CA}" type="datetimeFigureOut">
              <a:rPr lang="en-AU" smtClean="0"/>
              <a:t>16/03/2018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52FF074-9D54-489F-90CC-D7163AFB1E41}"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E06D6D-3026-48B9-948E-92438C06C9CA}" type="datetimeFigureOut">
              <a:rPr lang="en-AU" smtClean="0"/>
              <a:t>16/03/2018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52FF074-9D54-489F-90CC-D7163AFB1E41}"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06D6D-3026-48B9-948E-92438C06C9CA}" type="datetimeFigureOut">
              <a:rPr lang="en-AU" smtClean="0"/>
              <a:t>16/03/2018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52FF074-9D54-489F-90CC-D7163AFB1E41}"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E06D6D-3026-48B9-948E-92438C06C9CA}" type="datetimeFigureOut">
              <a:rPr lang="en-AU" smtClean="0"/>
              <a:t>16/03/2018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52FF074-9D54-489F-90CC-D7163AFB1E41}"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E06D6D-3026-48B9-948E-92438C06C9CA}" type="datetimeFigureOut">
              <a:rPr lang="en-AU" smtClean="0"/>
              <a:t>16/03/2018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52FF074-9D54-489F-90CC-D7163AFB1E41}"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7E06D6D-3026-48B9-948E-92438C06C9CA}" type="datetimeFigureOut">
              <a:rPr lang="en-AU" smtClean="0"/>
              <a:t>16/03/2018</a:t>
            </a:fld>
            <a:endParaRPr lang="en-A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A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652FF074-9D54-489F-90CC-D7163AFB1E41}" type="slidenum">
              <a:rPr lang="en-AU" smtClean="0"/>
              <a:t>‹#›</a:t>
            </a:fld>
            <a:endParaRPr lang="en-AU"/>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quan.huynh-thu@cisra.canon.com.a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AU" dirty="0" smtClean="0"/>
              <a:t>Work items related to video quality</a:t>
            </a:r>
            <a:endParaRPr lang="en-AU" dirty="0"/>
          </a:p>
        </p:txBody>
      </p:sp>
      <p:sp>
        <p:nvSpPr>
          <p:cNvPr id="2" name="Title 1"/>
          <p:cNvSpPr>
            <a:spLocks noGrp="1"/>
          </p:cNvSpPr>
          <p:nvPr>
            <p:ph type="ctrTitle"/>
          </p:nvPr>
        </p:nvSpPr>
        <p:spPr/>
        <p:txBody>
          <a:bodyPr/>
          <a:lstStyle/>
          <a:p>
            <a:r>
              <a:rPr lang="en-AU" dirty="0" smtClean="0"/>
              <a:t>ITU-T SG12 Study Question 18/12</a:t>
            </a:r>
            <a:endParaRPr lang="en-AU" dirty="0"/>
          </a:p>
        </p:txBody>
      </p:sp>
      <p:sp>
        <p:nvSpPr>
          <p:cNvPr id="4" name="TextBox 3"/>
          <p:cNvSpPr txBox="1"/>
          <p:nvPr/>
        </p:nvSpPr>
        <p:spPr>
          <a:xfrm>
            <a:off x="3836863" y="4705253"/>
            <a:ext cx="1640193" cy="738664"/>
          </a:xfrm>
          <a:prstGeom prst="rect">
            <a:avLst/>
          </a:prstGeom>
          <a:noFill/>
        </p:spPr>
        <p:txBody>
          <a:bodyPr wrap="none" rtlCol="0">
            <a:spAutoFit/>
          </a:bodyPr>
          <a:lstStyle/>
          <a:p>
            <a:pPr algn="ctr"/>
            <a:r>
              <a:rPr lang="en-AU" dirty="0" smtClean="0"/>
              <a:t>Quan Huynh-Thu</a:t>
            </a:r>
          </a:p>
          <a:p>
            <a:pPr algn="ctr"/>
            <a:r>
              <a:rPr lang="en-AU" sz="1200" dirty="0" smtClean="0"/>
              <a:t>Rapporteur Q18/12</a:t>
            </a:r>
          </a:p>
          <a:p>
            <a:pPr algn="ctr"/>
            <a:endParaRPr lang="en-AU" sz="1200" dirty="0"/>
          </a:p>
        </p:txBody>
      </p:sp>
    </p:spTree>
    <p:extLst>
      <p:ext uri="{BB962C8B-B14F-4D97-AF65-F5344CB8AC3E}">
        <p14:creationId xmlns:p14="http://schemas.microsoft.com/office/powerpoint/2010/main" val="1364815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CAN YOU contribute</a:t>
            </a:r>
            <a:endParaRPr lang="en-AU" dirty="0"/>
          </a:p>
        </p:txBody>
      </p:sp>
      <p:sp>
        <p:nvSpPr>
          <p:cNvPr id="3" name="Content Placeholder 2"/>
          <p:cNvSpPr>
            <a:spLocks noGrp="1"/>
          </p:cNvSpPr>
          <p:nvPr>
            <p:ph sz="quarter" idx="13"/>
          </p:nvPr>
        </p:nvSpPr>
        <p:spPr/>
        <p:txBody>
          <a:bodyPr/>
          <a:lstStyle/>
          <a:p>
            <a:r>
              <a:rPr lang="en-AU" dirty="0" smtClean="0"/>
              <a:t>If your organisation is already an ITU-T Sector Member, you can submit the contribution directly through the ITU website</a:t>
            </a:r>
          </a:p>
          <a:p>
            <a:r>
              <a:rPr lang="en-AU" dirty="0" smtClean="0"/>
              <a:t>If your organisation is not an ITU-T Sector Member, you can consider submitting your results via your National Body</a:t>
            </a:r>
          </a:p>
          <a:p>
            <a:r>
              <a:rPr lang="en-AU" dirty="0" smtClean="0"/>
              <a:t>Alternatively, results could be presented via a technical report submission through the Rapporteur</a:t>
            </a:r>
          </a:p>
          <a:p>
            <a:r>
              <a:rPr lang="en-AU" dirty="0" smtClean="0"/>
              <a:t>ITU has established Resolution 80 to officially acknowledge the involvement and contribution from academia, universities and associated </a:t>
            </a:r>
            <a:r>
              <a:rPr lang="en-AU" smtClean="0"/>
              <a:t>research establishments</a:t>
            </a:r>
            <a:endParaRPr lang="en-AU" dirty="0" smtClean="0"/>
          </a:p>
          <a:p>
            <a:endParaRPr lang="en-AU" dirty="0"/>
          </a:p>
        </p:txBody>
      </p:sp>
    </p:spTree>
    <p:extLst>
      <p:ext uri="{BB962C8B-B14F-4D97-AF65-F5344CB8AC3E}">
        <p14:creationId xmlns:p14="http://schemas.microsoft.com/office/powerpoint/2010/main" val="1925722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Contact</a:t>
            </a:r>
            <a:endParaRPr lang="en-AU" dirty="0"/>
          </a:p>
        </p:txBody>
      </p:sp>
      <p:sp>
        <p:nvSpPr>
          <p:cNvPr id="3" name="Content Placeholder 2"/>
          <p:cNvSpPr>
            <a:spLocks noGrp="1"/>
          </p:cNvSpPr>
          <p:nvPr>
            <p:ph sz="quarter" idx="13"/>
          </p:nvPr>
        </p:nvSpPr>
        <p:spPr/>
        <p:txBody>
          <a:bodyPr/>
          <a:lstStyle/>
          <a:p>
            <a:r>
              <a:rPr lang="en-AU" dirty="0" smtClean="0"/>
              <a:t>Quan HUYNH-THU (Rapporteur for Q18/12): </a:t>
            </a:r>
            <a:r>
              <a:rPr lang="en-AU" dirty="0" smtClean="0">
                <a:hlinkClick r:id="rId2"/>
              </a:rPr>
              <a:t>quan.huynh-thu@cisra.canon.com.au</a:t>
            </a:r>
            <a:endParaRPr lang="en-AU" dirty="0" smtClean="0"/>
          </a:p>
          <a:p>
            <a:endParaRPr lang="en-AU" dirty="0"/>
          </a:p>
        </p:txBody>
      </p:sp>
    </p:spTree>
    <p:extLst>
      <p:ext uri="{BB962C8B-B14F-4D97-AF65-F5344CB8AC3E}">
        <p14:creationId xmlns:p14="http://schemas.microsoft.com/office/powerpoint/2010/main" val="4072828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Study Question 18/12</a:t>
            </a:r>
            <a:endParaRPr lang="en-AU" dirty="0"/>
          </a:p>
        </p:txBody>
      </p:sp>
      <p:sp>
        <p:nvSpPr>
          <p:cNvPr id="3" name="Content Placeholder 2"/>
          <p:cNvSpPr>
            <a:spLocks noGrp="1"/>
          </p:cNvSpPr>
          <p:nvPr>
            <p:ph sz="quarter" idx="13"/>
          </p:nvPr>
        </p:nvSpPr>
        <p:spPr/>
        <p:txBody>
          <a:bodyPr/>
          <a:lstStyle/>
          <a:p>
            <a:r>
              <a:rPr lang="en-AU" dirty="0" smtClean="0"/>
              <a:t>ITU-T SG12 Q18/12: “</a:t>
            </a:r>
            <a:r>
              <a:rPr lang="en-AU" dirty="0"/>
              <a:t>Measurement and control of the end-to-end quality of service (</a:t>
            </a:r>
            <a:r>
              <a:rPr lang="en-AU" dirty="0" err="1"/>
              <a:t>QoS</a:t>
            </a:r>
            <a:r>
              <a:rPr lang="en-AU" dirty="0"/>
              <a:t>) for advanced television technologies, from image acquisition to rendering, in contribution, primary distribution and secondary distribution </a:t>
            </a:r>
            <a:r>
              <a:rPr lang="en-AU" dirty="0" smtClean="0"/>
              <a:t>networks”</a:t>
            </a:r>
          </a:p>
          <a:p>
            <a:r>
              <a:rPr lang="en-AU" dirty="0" smtClean="0"/>
              <a:t>Currently three work items in the 2017-2020 Study Period:</a:t>
            </a:r>
          </a:p>
          <a:p>
            <a:pPr lvl="1"/>
            <a:r>
              <a:rPr lang="en-AU" dirty="0" err="1" smtClean="0"/>
              <a:t>J.q-uhd</a:t>
            </a:r>
            <a:r>
              <a:rPr lang="en-AU" dirty="0"/>
              <a:t> - Quality measurement methods for UHD </a:t>
            </a:r>
            <a:r>
              <a:rPr lang="en-AU" dirty="0" smtClean="0"/>
              <a:t>service </a:t>
            </a:r>
          </a:p>
          <a:p>
            <a:pPr lvl="1"/>
            <a:r>
              <a:rPr lang="en-AU" dirty="0" err="1" smtClean="0"/>
              <a:t>J.vqm-hevc</a:t>
            </a:r>
            <a:r>
              <a:rPr lang="en-AU" dirty="0"/>
              <a:t> - Objective perceptual video quality measurement methods for H.265</a:t>
            </a:r>
            <a:endParaRPr lang="en-AU" dirty="0" smtClean="0"/>
          </a:p>
          <a:p>
            <a:pPr lvl="1"/>
            <a:r>
              <a:rPr lang="en-AU" dirty="0" err="1" smtClean="0"/>
              <a:t>P.av-ims</a:t>
            </a:r>
            <a:r>
              <a:rPr lang="en-AU" dirty="0"/>
              <a:t> - Immersive Subjective Testing Method for Audio, Video or </a:t>
            </a:r>
            <a:r>
              <a:rPr lang="en-AU" dirty="0" err="1"/>
              <a:t>Audiovisual</a:t>
            </a:r>
            <a:r>
              <a:rPr lang="en-AU" dirty="0"/>
              <a:t> Stimuli</a:t>
            </a:r>
          </a:p>
        </p:txBody>
      </p:sp>
    </p:spTree>
    <p:extLst>
      <p:ext uri="{BB962C8B-B14F-4D97-AF65-F5344CB8AC3E}">
        <p14:creationId xmlns:p14="http://schemas.microsoft.com/office/powerpoint/2010/main" val="130771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j.q-uhd</a:t>
            </a:r>
            <a:r>
              <a:rPr lang="en-AU" dirty="0"/>
              <a:t> - Quality measurement methods for UHD service</a:t>
            </a:r>
          </a:p>
        </p:txBody>
      </p:sp>
      <p:sp>
        <p:nvSpPr>
          <p:cNvPr id="3" name="Content Placeholder 2"/>
          <p:cNvSpPr>
            <a:spLocks noGrp="1"/>
          </p:cNvSpPr>
          <p:nvPr>
            <p:ph sz="quarter" idx="13"/>
          </p:nvPr>
        </p:nvSpPr>
        <p:spPr/>
        <p:txBody>
          <a:bodyPr/>
          <a:lstStyle/>
          <a:p>
            <a:r>
              <a:rPr lang="en-AU" dirty="0"/>
              <a:t>Summary: As UHD services are rapidly being implemented, there are increasing needs for UHD service references and measurement tools. In particular, there is a need to evaluate UHD video quality of output signals produced by cameras, encoders, editing tools, and decoders. For example, there is an urgent need for subjective and/or objective tools that evaluate whether or not an UHD recording has improved quality over an up-sampled HD version of that signal. This can be non-obvious to people new to the field, because they may not have access to true UHD content or monitors. Due to the large size of UHD displays, there can be distortions due to cameras, viewing distances, viewing angles and movements. Improved subjective methods are also of interest.</a:t>
            </a:r>
          </a:p>
          <a:p>
            <a:r>
              <a:rPr lang="en-AU" dirty="0"/>
              <a:t>This work item develops a new Recommendation for subjective and objective perceptual video quality measurement methods for UHD.</a:t>
            </a:r>
          </a:p>
          <a:p>
            <a:endParaRPr lang="en-AU" dirty="0"/>
          </a:p>
        </p:txBody>
      </p:sp>
    </p:spTree>
    <p:extLst>
      <p:ext uri="{BB962C8B-B14F-4D97-AF65-F5344CB8AC3E}">
        <p14:creationId xmlns:p14="http://schemas.microsoft.com/office/powerpoint/2010/main" val="3211215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j.vqm-hevc</a:t>
            </a:r>
            <a:r>
              <a:rPr lang="en-AU" dirty="0" smtClean="0"/>
              <a:t> - </a:t>
            </a:r>
            <a:r>
              <a:rPr lang="en-AU" dirty="0"/>
              <a:t>Objective perceptual video quality measurement methods for H.265</a:t>
            </a:r>
          </a:p>
        </p:txBody>
      </p:sp>
      <p:sp>
        <p:nvSpPr>
          <p:cNvPr id="3" name="Content Placeholder 2"/>
          <p:cNvSpPr>
            <a:spLocks noGrp="1"/>
          </p:cNvSpPr>
          <p:nvPr>
            <p:ph sz="quarter" idx="13"/>
          </p:nvPr>
        </p:nvSpPr>
        <p:spPr/>
        <p:txBody>
          <a:bodyPr/>
          <a:lstStyle/>
          <a:p>
            <a:r>
              <a:rPr lang="en-AU" dirty="0" smtClean="0"/>
              <a:t>Summary: </a:t>
            </a:r>
            <a:r>
              <a:rPr lang="it-IT" dirty="0"/>
              <a:t>ITU-T </a:t>
            </a:r>
            <a:r>
              <a:rPr lang="it-IT" dirty="0" smtClean="0"/>
              <a:t>SG9/SG12 have </a:t>
            </a:r>
            <a:r>
              <a:rPr lang="it-IT" dirty="0"/>
              <a:t>developed a number of Recommendations for objective perceptual video quality measurement methods. All these methods assumed that video sequences were encoded using MPEG2, H.264, or similar codecs. The Recommendations state that when new codecs are developed, new Recommendations need to be developed. </a:t>
            </a:r>
            <a:r>
              <a:rPr lang="it-IT" dirty="0" smtClean="0"/>
              <a:t>The ISO HEVC </a:t>
            </a:r>
            <a:r>
              <a:rPr lang="it-IT" dirty="0"/>
              <a:t>project was finished and the new codec has shown significantly improved performance. It is expected that HEVC will be widely used in many applications such as UHDTV and video streaming. </a:t>
            </a:r>
            <a:endParaRPr lang="en-AU" dirty="0"/>
          </a:p>
          <a:p>
            <a:r>
              <a:rPr lang="it-IT" dirty="0"/>
              <a:t>This work item develops a new Recommendation for objective perceptual video quality measurement methods for HEVC.</a:t>
            </a:r>
            <a:endParaRPr lang="en-AU" dirty="0"/>
          </a:p>
        </p:txBody>
      </p:sp>
    </p:spTree>
    <p:extLst>
      <p:ext uri="{BB962C8B-B14F-4D97-AF65-F5344CB8AC3E}">
        <p14:creationId xmlns:p14="http://schemas.microsoft.com/office/powerpoint/2010/main" val="1121667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400" dirty="0" err="1"/>
              <a:t>P.av-ims</a:t>
            </a:r>
            <a:r>
              <a:rPr lang="en-AU" sz="2400" dirty="0"/>
              <a:t> - Immersive Subjective Testing Method for Audio, Video or </a:t>
            </a:r>
            <a:r>
              <a:rPr lang="en-AU" sz="2400" dirty="0" err="1"/>
              <a:t>Audiovisual</a:t>
            </a:r>
            <a:r>
              <a:rPr lang="en-AU" sz="2400" dirty="0"/>
              <a:t> </a:t>
            </a:r>
            <a:r>
              <a:rPr lang="en-AU" sz="2400" dirty="0" smtClean="0"/>
              <a:t>Stimuli</a:t>
            </a:r>
            <a:endParaRPr lang="en-AU" sz="2400" dirty="0"/>
          </a:p>
        </p:txBody>
      </p:sp>
      <p:sp>
        <p:nvSpPr>
          <p:cNvPr id="3" name="Content Placeholder 2"/>
          <p:cNvSpPr>
            <a:spLocks noGrp="1"/>
          </p:cNvSpPr>
          <p:nvPr>
            <p:ph sz="quarter" idx="13"/>
          </p:nvPr>
        </p:nvSpPr>
        <p:spPr/>
        <p:txBody>
          <a:bodyPr>
            <a:normAutofit fontScale="92500" lnSpcReduction="20000"/>
          </a:bodyPr>
          <a:lstStyle/>
          <a:p>
            <a:r>
              <a:rPr lang="en-AU" dirty="0"/>
              <a:t>Summary: This Recommendation describes an immersive subjective test method. The key elements of the method are as follows: </a:t>
            </a:r>
            <a:endParaRPr lang="en-AU" dirty="0" smtClean="0"/>
          </a:p>
          <a:p>
            <a:pPr lvl="1"/>
            <a:r>
              <a:rPr lang="en-AU" dirty="0" smtClean="0"/>
              <a:t>Immerse </a:t>
            </a:r>
            <a:r>
              <a:rPr lang="en-AU" dirty="0"/>
              <a:t>the subject in the content matter </a:t>
            </a:r>
            <a:endParaRPr lang="en-AU" dirty="0" smtClean="0"/>
          </a:p>
          <a:p>
            <a:pPr lvl="1"/>
            <a:r>
              <a:rPr lang="en-AU" dirty="0" smtClean="0"/>
              <a:t>Distractor </a:t>
            </a:r>
            <a:r>
              <a:rPr lang="en-AU" dirty="0"/>
              <a:t>questions to de-emphasize the quality rating task and to focus the subject on the intended usage scenario </a:t>
            </a:r>
          </a:p>
          <a:p>
            <a:pPr lvl="1"/>
            <a:r>
              <a:rPr lang="en-AU" dirty="0" smtClean="0"/>
              <a:t>Match </a:t>
            </a:r>
            <a:r>
              <a:rPr lang="en-AU" dirty="0"/>
              <a:t>the modality of the usage scenario (e.g., if the modality is an </a:t>
            </a:r>
            <a:r>
              <a:rPr lang="en-AU" dirty="0" smtClean="0"/>
              <a:t>audio-visual </a:t>
            </a:r>
            <a:r>
              <a:rPr lang="en-AU" dirty="0"/>
              <a:t>application, then </a:t>
            </a:r>
            <a:r>
              <a:rPr lang="en-AU" dirty="0" smtClean="0"/>
              <a:t>audio-visual </a:t>
            </a:r>
            <a:r>
              <a:rPr lang="en-AU" dirty="0"/>
              <a:t>sequences would be used, even if only video impairments are studied) </a:t>
            </a:r>
          </a:p>
          <a:p>
            <a:pPr lvl="1"/>
            <a:r>
              <a:rPr lang="en-AU" dirty="0" smtClean="0"/>
              <a:t>Long </a:t>
            </a:r>
            <a:r>
              <a:rPr lang="en-AU" dirty="0"/>
              <a:t>stimuli (e.g., 1 minute duration) </a:t>
            </a:r>
          </a:p>
          <a:p>
            <a:pPr lvl="1"/>
            <a:r>
              <a:rPr lang="en-AU" dirty="0" smtClean="0"/>
              <a:t>Novel </a:t>
            </a:r>
            <a:r>
              <a:rPr lang="en-AU" dirty="0"/>
              <a:t>stimuli (i.e., each subject observes and rates each source stimuli once </a:t>
            </a:r>
            <a:r>
              <a:rPr lang="en-AU" dirty="0" smtClean="0"/>
              <a:t>only)</a:t>
            </a:r>
          </a:p>
          <a:p>
            <a:pPr lvl="1"/>
            <a:r>
              <a:rPr lang="en-AU" dirty="0" smtClean="0"/>
              <a:t>Different </a:t>
            </a:r>
            <a:r>
              <a:rPr lang="en-AU" dirty="0"/>
              <a:t>pairings of source stimuli and impairments for each subject (or group of subjects). The immersive method shifts the focus of the experiment from quality of an individual stimulus to the quality of the system as a whole. </a:t>
            </a:r>
          </a:p>
          <a:p>
            <a:pPr marL="457200" lvl="1" indent="0">
              <a:buNone/>
            </a:pPr>
            <a:r>
              <a:rPr lang="en-AU" dirty="0" smtClean="0"/>
              <a:t>This </a:t>
            </a:r>
            <a:r>
              <a:rPr lang="en-AU" dirty="0"/>
              <a:t>method is suitable for audio-only, video-only and </a:t>
            </a:r>
            <a:r>
              <a:rPr lang="en-AU" dirty="0" smtClean="0"/>
              <a:t>audio-visual </a:t>
            </a:r>
            <a:r>
              <a:rPr lang="en-AU" dirty="0"/>
              <a:t>subjective tests. An immersive test will typically evaluate fewer systems than a traditional subjective test, due to the use of multiple questions and long video sequences.</a:t>
            </a:r>
          </a:p>
        </p:txBody>
      </p:sp>
    </p:spTree>
    <p:extLst>
      <p:ext uri="{BB962C8B-B14F-4D97-AF65-F5344CB8AC3E}">
        <p14:creationId xmlns:p14="http://schemas.microsoft.com/office/powerpoint/2010/main" val="1844899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Call for contributions</a:t>
            </a:r>
            <a:endParaRPr lang="en-AU" dirty="0"/>
          </a:p>
        </p:txBody>
      </p:sp>
      <p:sp>
        <p:nvSpPr>
          <p:cNvPr id="3" name="Content Placeholder 2"/>
          <p:cNvSpPr>
            <a:spLocks noGrp="1"/>
          </p:cNvSpPr>
          <p:nvPr>
            <p:ph sz="quarter" idx="13"/>
          </p:nvPr>
        </p:nvSpPr>
        <p:spPr/>
        <p:txBody>
          <a:bodyPr/>
          <a:lstStyle/>
          <a:p>
            <a:r>
              <a:rPr lang="en-AU" dirty="0" smtClean="0"/>
              <a:t>Q18/12 is welcoming technical contributions from the scientific community (industry and academia) to provide information that can help advancing the work of these draft Recommendations</a:t>
            </a:r>
          </a:p>
          <a:p>
            <a:r>
              <a:rPr lang="en-AU" dirty="0" smtClean="0"/>
              <a:t>Contributions should be submitted before 15</a:t>
            </a:r>
            <a:r>
              <a:rPr lang="en-AU" baseline="30000" dirty="0" smtClean="0"/>
              <a:t>th</a:t>
            </a:r>
            <a:r>
              <a:rPr lang="en-AU" dirty="0" smtClean="0"/>
              <a:t> April 2018 so that they can be presented at the upcoming SG12 meeting, 1-10 May 2018, Geneva</a:t>
            </a:r>
          </a:p>
          <a:p>
            <a:r>
              <a:rPr lang="en-AU" dirty="0" smtClean="0"/>
              <a:t>The information can be detailed (e.g. complete description of a study) or brief (e.g. overview of a method) as long as it provides useful information that can help technical discussions and progress these work items.  </a:t>
            </a:r>
          </a:p>
          <a:p>
            <a:r>
              <a:rPr lang="en-AU" dirty="0" smtClean="0"/>
              <a:t>If contributors cannot present in person, then please contact Q18/12 Rapporteur to try to find an alternative solution; remote participation might also be possible. </a:t>
            </a:r>
          </a:p>
          <a:p>
            <a:r>
              <a:rPr lang="en-AU" dirty="0"/>
              <a:t>Contributions can be from </a:t>
            </a:r>
            <a:r>
              <a:rPr lang="en-AU" dirty="0" smtClean="0"/>
              <a:t>organisations (e.g. University of X or Company Y), or from a group/consortium (e.g. VQEG).</a:t>
            </a:r>
            <a:endParaRPr lang="en-AU" dirty="0"/>
          </a:p>
        </p:txBody>
      </p:sp>
    </p:spTree>
    <p:extLst>
      <p:ext uri="{BB962C8B-B14F-4D97-AF65-F5344CB8AC3E}">
        <p14:creationId xmlns:p14="http://schemas.microsoft.com/office/powerpoint/2010/main" val="2837500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can you contribute?</a:t>
            </a:r>
            <a:endParaRPr lang="en-AU" dirty="0"/>
          </a:p>
        </p:txBody>
      </p:sp>
      <p:sp>
        <p:nvSpPr>
          <p:cNvPr id="3" name="Content Placeholder 2"/>
          <p:cNvSpPr>
            <a:spLocks noGrp="1"/>
          </p:cNvSpPr>
          <p:nvPr>
            <p:ph sz="quarter" idx="13"/>
          </p:nvPr>
        </p:nvSpPr>
        <p:spPr/>
        <p:txBody>
          <a:bodyPr/>
          <a:lstStyle/>
          <a:p>
            <a:r>
              <a:rPr lang="en-AU" dirty="0" err="1" smtClean="0"/>
              <a:t>J.q-uhd</a:t>
            </a:r>
            <a:r>
              <a:rPr lang="en-AU" dirty="0" smtClean="0"/>
              <a:t>: </a:t>
            </a:r>
          </a:p>
          <a:p>
            <a:pPr lvl="1"/>
            <a:r>
              <a:rPr lang="en-AU" dirty="0" smtClean="0"/>
              <a:t>Proposal of methods for subjective quality assessment of UHD video </a:t>
            </a:r>
          </a:p>
          <a:p>
            <a:pPr lvl="1"/>
            <a:r>
              <a:rPr lang="en-AU" dirty="0" smtClean="0"/>
              <a:t>Data supporting validity of proposed methods for subjective quality assessment methods of UHD video</a:t>
            </a:r>
          </a:p>
          <a:p>
            <a:pPr lvl="1"/>
            <a:r>
              <a:rPr lang="en-AU" dirty="0" smtClean="0"/>
              <a:t>Results of studies comparing methods for subjective assessment of UHD video</a:t>
            </a:r>
          </a:p>
          <a:p>
            <a:pPr lvl="1"/>
            <a:r>
              <a:rPr lang="en-AU" dirty="0" smtClean="0"/>
              <a:t>Algorithms for objective assessment of UHD video, data showing good performance of proposed methods</a:t>
            </a:r>
          </a:p>
          <a:p>
            <a:pPr lvl="1"/>
            <a:r>
              <a:rPr lang="en-AU" dirty="0" smtClean="0"/>
              <a:t>Evaluation of algorithms</a:t>
            </a:r>
          </a:p>
          <a:p>
            <a:pPr lvl="1"/>
            <a:r>
              <a:rPr lang="en-AU" dirty="0" smtClean="0"/>
              <a:t>…</a:t>
            </a:r>
          </a:p>
          <a:p>
            <a:r>
              <a:rPr lang="en-AU" dirty="0" smtClean="0"/>
              <a:t> </a:t>
            </a:r>
            <a:endParaRPr lang="en-AU" dirty="0"/>
          </a:p>
        </p:txBody>
      </p:sp>
    </p:spTree>
    <p:extLst>
      <p:ext uri="{BB962C8B-B14F-4D97-AF65-F5344CB8AC3E}">
        <p14:creationId xmlns:p14="http://schemas.microsoft.com/office/powerpoint/2010/main" val="465980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How can you contribute?</a:t>
            </a:r>
          </a:p>
        </p:txBody>
      </p:sp>
      <p:sp>
        <p:nvSpPr>
          <p:cNvPr id="3" name="Content Placeholder 2"/>
          <p:cNvSpPr>
            <a:spLocks noGrp="1"/>
          </p:cNvSpPr>
          <p:nvPr>
            <p:ph sz="quarter" idx="13"/>
          </p:nvPr>
        </p:nvSpPr>
        <p:spPr/>
        <p:txBody>
          <a:bodyPr/>
          <a:lstStyle/>
          <a:p>
            <a:r>
              <a:rPr lang="en-AU" dirty="0" err="1" smtClean="0"/>
              <a:t>J.vqm-hevc</a:t>
            </a:r>
            <a:r>
              <a:rPr lang="en-AU" dirty="0" smtClean="0"/>
              <a:t>:</a:t>
            </a:r>
          </a:p>
          <a:p>
            <a:pPr lvl="1"/>
            <a:r>
              <a:rPr lang="en-AU" dirty="0" smtClean="0"/>
              <a:t>Algorithms for objective quality evaluation of videos encoded with HEVC </a:t>
            </a:r>
          </a:p>
          <a:p>
            <a:pPr lvl="1"/>
            <a:r>
              <a:rPr lang="en-AU" dirty="0" smtClean="0"/>
              <a:t>Results showing comparison of subjective data with prediction from algorithms</a:t>
            </a:r>
          </a:p>
          <a:p>
            <a:pPr lvl="1"/>
            <a:r>
              <a:rPr lang="en-AU" dirty="0" smtClean="0"/>
              <a:t>Databases of video: videos with subjective ratings, description of database and subjective study</a:t>
            </a:r>
          </a:p>
          <a:p>
            <a:pPr lvl="1"/>
            <a:r>
              <a:rPr lang="en-AU" dirty="0" smtClean="0"/>
              <a:t>… </a:t>
            </a:r>
          </a:p>
          <a:p>
            <a:pPr marL="457200" lvl="1" indent="0">
              <a:buNone/>
            </a:pPr>
            <a:endParaRPr lang="en-AU" dirty="0"/>
          </a:p>
        </p:txBody>
      </p:sp>
    </p:spTree>
    <p:extLst>
      <p:ext uri="{BB962C8B-B14F-4D97-AF65-F5344CB8AC3E}">
        <p14:creationId xmlns:p14="http://schemas.microsoft.com/office/powerpoint/2010/main" val="2516598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How can you contribute?</a:t>
            </a:r>
          </a:p>
        </p:txBody>
      </p:sp>
      <p:sp>
        <p:nvSpPr>
          <p:cNvPr id="3" name="Content Placeholder 2"/>
          <p:cNvSpPr>
            <a:spLocks noGrp="1"/>
          </p:cNvSpPr>
          <p:nvPr>
            <p:ph sz="quarter" idx="13"/>
          </p:nvPr>
        </p:nvSpPr>
        <p:spPr/>
        <p:txBody>
          <a:bodyPr/>
          <a:lstStyle/>
          <a:p>
            <a:r>
              <a:rPr lang="en-AU" dirty="0" err="1" smtClean="0"/>
              <a:t>P.av-ims</a:t>
            </a:r>
            <a:r>
              <a:rPr lang="en-AU" dirty="0" smtClean="0"/>
              <a:t>:</a:t>
            </a:r>
          </a:p>
          <a:p>
            <a:pPr lvl="1"/>
            <a:r>
              <a:rPr lang="en-AU" dirty="0" smtClean="0"/>
              <a:t>Subjective studies comparing lab testing conditions to non-lab testing conditions</a:t>
            </a:r>
          </a:p>
          <a:p>
            <a:pPr lvl="1"/>
            <a:r>
              <a:rPr lang="en-AU" dirty="0" smtClean="0"/>
              <a:t>Subjective studies using long stimuli</a:t>
            </a:r>
          </a:p>
          <a:p>
            <a:pPr lvl="1"/>
            <a:r>
              <a:rPr lang="en-AU" dirty="0" smtClean="0"/>
              <a:t>… </a:t>
            </a:r>
            <a:endParaRPr lang="en-AU" dirty="0"/>
          </a:p>
        </p:txBody>
      </p:sp>
    </p:spTree>
    <p:extLst>
      <p:ext uri="{BB962C8B-B14F-4D97-AF65-F5344CB8AC3E}">
        <p14:creationId xmlns:p14="http://schemas.microsoft.com/office/powerpoint/2010/main" val="2851248038"/>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98</TotalTime>
  <Words>938</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Horizon</vt:lpstr>
      <vt:lpstr>ITU-T SG12 Study Question 18/12</vt:lpstr>
      <vt:lpstr>Study Question 18/12</vt:lpstr>
      <vt:lpstr>j.q-uhd - Quality measurement methods for UHD service</vt:lpstr>
      <vt:lpstr>j.vqm-hevc - Objective perceptual video quality measurement methods for H.265</vt:lpstr>
      <vt:lpstr>P.av-ims - Immersive Subjective Testing Method for Audio, Video or Audiovisual Stimuli</vt:lpstr>
      <vt:lpstr>Call for contributions</vt:lpstr>
      <vt:lpstr>How can you contribute?</vt:lpstr>
      <vt:lpstr>How can you contribute?</vt:lpstr>
      <vt:lpstr>How can you contribute?</vt:lpstr>
      <vt:lpstr>HOW CAN YOU contribute</vt:lpstr>
      <vt:lpstr>Contact</vt:lpstr>
    </vt:vector>
  </TitlesOfParts>
  <Company>CISRA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ITU-T SG12 Study Question 18/12</dc:title>
  <dc:creator>Quan Huynh-Thu</dc:creator>
  <cp:lastModifiedBy>Quan Huynh-Thu</cp:lastModifiedBy>
  <cp:revision>51</cp:revision>
  <dcterms:created xsi:type="dcterms:W3CDTF">2018-03-16T03:54:02Z</dcterms:created>
  <dcterms:modified xsi:type="dcterms:W3CDTF">2018-03-16T05:32:47Z</dcterms:modified>
</cp:coreProperties>
</file>